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6" r:id="rId2"/>
  </p:sldMasterIdLst>
  <p:notesMasterIdLst>
    <p:notesMasterId r:id="rId19"/>
  </p:notesMasterIdLst>
  <p:handoutMasterIdLst>
    <p:handoutMasterId r:id="rId20"/>
  </p:handoutMasterIdLst>
  <p:sldIdLst>
    <p:sldId id="257" r:id="rId3"/>
    <p:sldId id="258" r:id="rId4"/>
    <p:sldId id="274" r:id="rId5"/>
    <p:sldId id="275" r:id="rId6"/>
    <p:sldId id="260" r:id="rId7"/>
    <p:sldId id="261" r:id="rId8"/>
    <p:sldId id="262" r:id="rId9"/>
    <p:sldId id="263" r:id="rId10"/>
    <p:sldId id="265" r:id="rId11"/>
    <p:sldId id="279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100" kern="1200">
        <a:solidFill>
          <a:srgbClr val="4A4A4C"/>
        </a:solidFill>
        <a:latin typeface="Calibri" pitchFamily="34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sz="2100" kern="1200">
        <a:solidFill>
          <a:srgbClr val="4A4A4C"/>
        </a:solidFill>
        <a:latin typeface="Calibri" pitchFamily="34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sz="2100" kern="1200">
        <a:solidFill>
          <a:srgbClr val="4A4A4C"/>
        </a:solidFill>
        <a:latin typeface="Calibri" pitchFamily="34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100" kern="1200">
        <a:solidFill>
          <a:srgbClr val="4A4A4C"/>
        </a:solidFill>
        <a:latin typeface="Calibri" pitchFamily="34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100" kern="1200">
        <a:solidFill>
          <a:srgbClr val="4A4A4C"/>
        </a:solidFill>
        <a:latin typeface="Calibri" pitchFamily="34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100" kern="1200">
        <a:solidFill>
          <a:srgbClr val="4A4A4C"/>
        </a:solidFill>
        <a:latin typeface="Calibri" pitchFamily="34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100" kern="1200">
        <a:solidFill>
          <a:srgbClr val="4A4A4C"/>
        </a:solidFill>
        <a:latin typeface="Calibri" pitchFamily="34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100" kern="1200">
        <a:solidFill>
          <a:srgbClr val="4A4A4C"/>
        </a:solidFill>
        <a:latin typeface="Calibri" pitchFamily="34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100" kern="1200">
        <a:solidFill>
          <a:srgbClr val="4A4A4C"/>
        </a:solidFill>
        <a:latin typeface="Calibri" pitchFamily="34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647"/>
    <a:srgbClr val="4A4A4C"/>
    <a:srgbClr val="A70043"/>
    <a:srgbClr val="1A3C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Grid="0" snapToObjects="1" showGuides="1">
      <p:cViewPr>
        <p:scale>
          <a:sx n="60" d="100"/>
          <a:sy n="60" d="100"/>
        </p:scale>
        <p:origin x="-3870" y="-1236"/>
      </p:cViewPr>
      <p:guideLst>
        <p:guide orient="horz" pos="10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27154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defTabSz="464827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56248" y="0"/>
            <a:ext cx="3027154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 defTabSz="464827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8F4916C6-3A48-4A06-8B94-6FE34D18BF20}" type="datetime1">
              <a:rPr lang="en-US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17600"/>
            <a:ext cx="3027154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defTabSz="464827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56248" y="8817600"/>
            <a:ext cx="3027154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 defTabSz="464827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53C8BDA0-391B-4AB2-9E1E-F123D4F3F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107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27154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defTabSz="464827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6248" y="0"/>
            <a:ext cx="3027154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 defTabSz="464827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B960C51F-1F14-4E63-92D3-F415E2063851}" type="datetime1">
              <a:rPr lang="en-US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2955" tIns="46477" rIns="92955" bIns="4647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8821" y="4410397"/>
            <a:ext cx="5587360" cy="417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7600"/>
            <a:ext cx="3027154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defTabSz="464827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6248" y="8817600"/>
            <a:ext cx="3027154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 defTabSz="464827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0D3550AA-A121-4896-9D92-CCBF14F22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4927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846" indent="-285710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841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99978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114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250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387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523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660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300"/>
              <a:t>Introduction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846" indent="-285710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841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99978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114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250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387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523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660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4BEB0AD-1FA5-4993-BEA6-B706A9CC9747}" type="datetime5">
              <a:rPr lang="en-US" sz="1300"/>
              <a:pPr eaLnBrk="1" hangingPunct="1"/>
              <a:t>18-Oct-13</a:t>
            </a:fld>
            <a:endParaRPr lang="en-US" sz="1300"/>
          </a:p>
        </p:txBody>
      </p:sp>
      <p:sp>
        <p:nvSpPr>
          <p:cNvPr id="1003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846" indent="-285710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841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99978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114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250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387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523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660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9621043-19DC-414F-8AAF-7AD8B47640DB}" type="slidenum">
              <a:rPr lang="en-US" sz="1300"/>
              <a:pPr eaLnBrk="1" hangingPunct="1"/>
              <a:t>3</a:t>
            </a:fld>
            <a:endParaRPr lang="en-US" sz="1300"/>
          </a:p>
        </p:txBody>
      </p:sp>
      <p:sp>
        <p:nvSpPr>
          <p:cNvPr id="1003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846" indent="-285710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841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99978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114" indent="-228568" defTabSz="93014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250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387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523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660" indent="-228568" defTabSz="9301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43DBC30-EBFF-40C5-99DE-E7A0D59C3938}" type="slidenum">
              <a:rPr lang="en-US" sz="1300">
                <a:latin typeface="Arial" pitchFamily="34" charset="0"/>
              </a:rPr>
              <a:pPr eaLnBrk="1" hangingPunct="1"/>
              <a:t>4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5325"/>
            <a:ext cx="4641850" cy="3481388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6" y="4410075"/>
            <a:ext cx="5124450" cy="41783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 Slid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76225"/>
            <a:ext cx="9151938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ctrTitle"/>
          </p:nvPr>
        </p:nvSpPr>
        <p:spPr bwMode="auto">
          <a:xfrm>
            <a:off x="733425" y="3292475"/>
            <a:ext cx="7593013" cy="1482725"/>
          </a:xfrm>
          <a:noFill/>
          <a:ln>
            <a:miter lim="800000"/>
            <a:headEnd/>
            <a:tailEnd/>
          </a:ln>
        </p:spPr>
        <p:txBody>
          <a:bodyPr wrap="square" numCol="1" anchor="b" anchorCtr="0" compatLnSpc="1">
            <a:prstTxWarp prst="textNoShape">
              <a:avLst/>
            </a:prstTxWarp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425" y="4708525"/>
            <a:ext cx="7593013" cy="825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25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2049D-F34B-4FAF-BFB4-33605BEEABE0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ACB0-D56E-42C2-BEA0-B024D9292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D15C-BC09-4DA2-8AB1-40D853A506CC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F97A-DAFE-48B7-AB70-033730739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81213"/>
            <a:ext cx="2057400" cy="4044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632" y="2081213"/>
            <a:ext cx="5659368" cy="40449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6223-16F4-4F01-84E6-4F56D56FD7FA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D6CDA-FE38-4F01-B949-5FE49C64C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 Slid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76225"/>
            <a:ext cx="9151938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ctrTitle"/>
          </p:nvPr>
        </p:nvSpPr>
        <p:spPr bwMode="auto">
          <a:xfrm>
            <a:off x="733425" y="3292475"/>
            <a:ext cx="7593013" cy="1482725"/>
          </a:xfrm>
          <a:noFill/>
          <a:ln>
            <a:miter lim="800000"/>
            <a:headEnd/>
            <a:tailEnd/>
          </a:ln>
        </p:spPr>
        <p:txBody>
          <a:bodyPr wrap="square" numCol="1" anchor="b" anchorCtr="0" compatLnSpc="1">
            <a:prstTxWarp prst="textNoShape">
              <a:avLst/>
            </a:prstTxWarp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425" y="4708525"/>
            <a:ext cx="7593013" cy="825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25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7DBBD-FCAB-4659-A2F0-136556CDE8EE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685E1-741B-4420-BCA0-1ECBFA227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E456-20E2-4C2D-9C36-021E5E62895E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9F2E1-A41E-4972-8C77-0F6890358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6841-0680-4F06-8A1E-C49A5183C55C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87F8-5CCD-43F7-82C5-FE93AD018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632" y="2081213"/>
            <a:ext cx="3678168" cy="404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0586" y="2081213"/>
            <a:ext cx="3746213" cy="404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6D0F-C29F-44E9-ACA0-9D77A9C18A51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C1596-3DD2-4911-BD01-C16AB849C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632" y="2081213"/>
            <a:ext cx="367975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7632" y="2905435"/>
            <a:ext cx="3679756" cy="32207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812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5435"/>
            <a:ext cx="4041775" cy="32207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CC7C-BAA2-40FD-BB8E-B8F23CD38FE5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D002-3887-4290-AA17-06A5A487A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0D99A-1DF3-4FEC-8AE9-B3B1B430A1F9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090C-B1DE-47C8-BE12-ED9C14E6E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B5085-376D-4654-9A75-8B6E83D8A8DE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4A0AE-BA39-47CF-81AE-6F54B24CB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6880"/>
            <a:ext cx="8229600" cy="75680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81213"/>
            <a:ext cx="5111750" cy="4044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81213"/>
            <a:ext cx="3008313" cy="4044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0B963-FD55-448B-93D5-228A856D963A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841E-73F9-40FA-B202-B8F81D2CE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99774-2E2D-4534-80B5-FBE09D4CC957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F87E-6097-423F-AA90-3780B4E27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632" y="5000562"/>
            <a:ext cx="6436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7632" y="934634"/>
            <a:ext cx="6436680" cy="4065928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632" y="5567300"/>
            <a:ext cx="6436680" cy="604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D58EB-F80E-4D5F-9071-C88F9BC1759A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5063E-5F11-4C4D-850B-CCFA5D8B7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B2DF8-369F-4792-B4D7-1E29DC0BAC03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F5F8-A0A8-47C9-97E9-621D4F47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81213"/>
            <a:ext cx="2057400" cy="4044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632" y="2081213"/>
            <a:ext cx="5659368" cy="40449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988C-28F7-49DC-88A6-F527F5EDC4D9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59EF-690D-4A03-A0CC-B7A230AC3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2BC3-23F6-42AC-AB15-5D5ED28FAE86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7C68-CE72-4E93-AF74-67A4115E2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632" y="2081213"/>
            <a:ext cx="3678168" cy="404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0586" y="2081213"/>
            <a:ext cx="3746213" cy="404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1F95-C2EA-4ECF-83CD-9162F672F1D0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F1E9D-D156-4F78-B3CE-7289CD70C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632" y="2081213"/>
            <a:ext cx="367975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7632" y="2905435"/>
            <a:ext cx="3679756" cy="32207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812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5435"/>
            <a:ext cx="4041775" cy="32207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3F5D7-2A7E-4DA8-8766-3DB5F9AF9142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CA3F-2458-4C65-9A98-9E8ECBCED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F898-7DD1-44E2-9E63-E89B34256AEB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8622F-FC77-49CC-BB1B-8883D076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321DD-68BC-46AF-9DF0-45F0954D29CC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21B2-6850-4894-B39D-D512A381F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6880"/>
            <a:ext cx="8229600" cy="75680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81213"/>
            <a:ext cx="5111750" cy="4044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81213"/>
            <a:ext cx="3008313" cy="4044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3C52-E016-4FE9-A586-21AB5EA59E75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A34CE-0D61-426B-86F1-D6B17D328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632" y="5000562"/>
            <a:ext cx="6436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7632" y="934634"/>
            <a:ext cx="6436680" cy="4065928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632" y="5567300"/>
            <a:ext cx="6436680" cy="604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6DF2-BFAB-4937-ADAE-88BEAE529E95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F9D4-CA8A-41ED-B010-7442488B9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563" y="792163"/>
            <a:ext cx="6653212" cy="1176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563" y="2081213"/>
            <a:ext cx="7267575" cy="41386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563" y="6356350"/>
            <a:ext cx="17732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rgbClr val="898989"/>
                </a:solidFill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CBA048EB-D7C2-4DE4-949E-7C79D4E8A00B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rgbClr val="898989"/>
                </a:solidFill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F8F9FF3-58C7-4D62-973F-CA15B2AA8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1" descr="H+L Symbo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150813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 spc="30">
          <a:solidFill>
            <a:srgbClr val="A70043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defRPr sz="2100" kern="1200" spc="30">
          <a:solidFill>
            <a:srgbClr val="4A4A4C"/>
          </a:solidFill>
          <a:latin typeface="+mn-lt"/>
          <a:ea typeface="ＭＳ Ｐゴシック" charset="-128"/>
          <a:cs typeface="ＭＳ Ｐゴシック" charset="-128"/>
        </a:defRPr>
      </a:lvl1pPr>
      <a:lvl2pPr marL="290513" indent="-28575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2100" kern="1200" spc="30">
          <a:solidFill>
            <a:srgbClr val="4A4A4C"/>
          </a:solidFill>
          <a:latin typeface="+mn-lt"/>
          <a:ea typeface="ＭＳ Ｐゴシック" charset="-128"/>
          <a:cs typeface="+mn-cs"/>
        </a:defRPr>
      </a:lvl2pPr>
      <a:lvl3pPr marL="287338" indent="627063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defRPr sz="2100" kern="1200" spc="30">
          <a:solidFill>
            <a:srgbClr val="4A4A4C"/>
          </a:solidFill>
          <a:latin typeface="+mn-lt"/>
          <a:ea typeface="ＭＳ Ｐゴシック" charset="-128"/>
          <a:cs typeface="+mn-cs"/>
        </a:defRPr>
      </a:lvl3pPr>
      <a:lvl4pPr marL="539750" indent="-2286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2100" kern="1200" spc="30">
          <a:solidFill>
            <a:srgbClr val="4A4A4C"/>
          </a:solidFill>
          <a:latin typeface="+mn-lt"/>
          <a:ea typeface="ＭＳ Ｐゴシック" charset="-128"/>
          <a:cs typeface="+mn-cs"/>
        </a:defRPr>
      </a:lvl4pPr>
      <a:lvl5pPr marL="539750" indent="128905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defRPr sz="2100" kern="1200" spc="30">
          <a:solidFill>
            <a:srgbClr val="4A4A4C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563" y="355600"/>
            <a:ext cx="7267575" cy="1176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563" y="1644650"/>
            <a:ext cx="7267575" cy="413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563" y="6356350"/>
            <a:ext cx="17732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rgbClr val="898989"/>
                </a:solidFill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C5BCFD8-AA07-4470-8064-7B3F0A28FE1B}" type="datetime1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19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0338" y="6356350"/>
            <a:ext cx="469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rgbClr val="898989"/>
                </a:solidFill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74AA7E6-4E4D-459C-8A29-1CF737119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1" descr="H+L Symbo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5716588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 spc="30">
          <a:solidFill>
            <a:srgbClr val="A70043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A70043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defRPr sz="2100" kern="1200" spc="30">
          <a:solidFill>
            <a:srgbClr val="4A4A4C"/>
          </a:solidFill>
          <a:latin typeface="+mn-lt"/>
          <a:ea typeface="ＭＳ Ｐゴシック" charset="-128"/>
          <a:cs typeface="ＭＳ Ｐゴシック" charset="-128"/>
        </a:defRPr>
      </a:lvl1pPr>
      <a:lvl2pPr marL="290513" indent="-28575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2100" kern="1200" spc="30">
          <a:solidFill>
            <a:srgbClr val="4A4A4C"/>
          </a:solidFill>
          <a:latin typeface="+mn-lt"/>
          <a:ea typeface="ＭＳ Ｐゴシック" charset="-128"/>
          <a:cs typeface="+mn-cs"/>
        </a:defRPr>
      </a:lvl2pPr>
      <a:lvl3pPr marL="287338" indent="627063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defRPr sz="2100" kern="1200" spc="30">
          <a:solidFill>
            <a:srgbClr val="4A4A4C"/>
          </a:solidFill>
          <a:latin typeface="+mn-lt"/>
          <a:ea typeface="ＭＳ Ｐゴシック" charset="-128"/>
          <a:cs typeface="+mn-cs"/>
        </a:defRPr>
      </a:lvl3pPr>
      <a:lvl4pPr marL="539750" indent="-2286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2100" kern="1200" spc="30">
          <a:solidFill>
            <a:srgbClr val="4A4A4C"/>
          </a:solidFill>
          <a:latin typeface="+mn-lt"/>
          <a:ea typeface="ＭＳ Ｐゴシック" charset="-128"/>
          <a:cs typeface="+mn-cs"/>
        </a:defRPr>
      </a:lvl4pPr>
      <a:lvl5pPr marL="539750" indent="128905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defRPr sz="2100" kern="1200" spc="30">
          <a:solidFill>
            <a:srgbClr val="4A4A4C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5-repetition sit-to-stand test as a functional outcome measure in COPD</a:t>
            </a:r>
            <a:endParaRPr lang="en-US" dirty="0"/>
          </a:p>
        </p:txBody>
      </p:sp>
      <p:sp>
        <p:nvSpPr>
          <p:cNvPr id="17415" name="Rectangle 7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r>
              <a:rPr lang="en-US" dirty="0" smtClean="0"/>
              <a:t>Journal Club</a:t>
            </a:r>
          </a:p>
          <a:p>
            <a:r>
              <a:rPr lang="en-US" dirty="0" smtClean="0"/>
              <a:t>September 24, 2013</a:t>
            </a:r>
          </a:p>
          <a:p>
            <a:pPr marL="0" indent="0" eaLnBrk="1" hangingPunct="1">
              <a:defRPr/>
            </a:pPr>
            <a:endParaRPr lang="en-US" dirty="0" smtClean="0">
              <a:ea typeface="ＭＳ Ｐゴシック" pitchFamily="48" charset="-128"/>
            </a:endParaRPr>
          </a:p>
        </p:txBody>
      </p:sp>
      <p:sp>
        <p:nvSpPr>
          <p:cNvPr id="5124" name="Text Placeholder 2"/>
          <p:cNvSpPr>
            <a:spLocks/>
          </p:cNvSpPr>
          <p:nvPr/>
        </p:nvSpPr>
        <p:spPr bwMode="auto">
          <a:xfrm>
            <a:off x="733425" y="5534025"/>
            <a:ext cx="759301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600" dirty="0"/>
              <a:t>Presented </a:t>
            </a:r>
            <a:r>
              <a:rPr lang="en-US" sz="1600" dirty="0" smtClean="0"/>
              <a:t>by  Pat Camp and Darlene Reid 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9ACB0-D56E-42C2-BEA0-B024D92929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921B2-6850-4894-B39D-D512A381F67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69324" y="1844566"/>
            <a:ext cx="33580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TABLE 1 FROM PAPER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31309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123" y="0"/>
            <a:ext cx="8815754" cy="42934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Bland Altman Plots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Correlation – two measures are related to one another (when one goes up, the other goes up or when one goes down, the other goes down). 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But that doesn’t mean that the values are the same between the two measures; they might not </a:t>
            </a:r>
            <a:r>
              <a:rPr lang="en-US" i="1" dirty="0" smtClean="0">
                <a:solidFill>
                  <a:schemeClr val="tx1"/>
                </a:solidFill>
              </a:rPr>
              <a:t>agree.</a:t>
            </a:r>
          </a:p>
          <a:p>
            <a:endParaRPr lang="en-US" i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Bland-Altman plots show you the difference between the two measures, and whether those differences change depending on the value of the measurement.  They show </a:t>
            </a:r>
            <a:r>
              <a:rPr lang="en-US" i="1" dirty="0" smtClean="0">
                <a:solidFill>
                  <a:schemeClr val="tx1"/>
                </a:solidFill>
              </a:rPr>
              <a:t>agreement</a:t>
            </a:r>
            <a:r>
              <a:rPr lang="en-US" dirty="0" smtClean="0">
                <a:solidFill>
                  <a:schemeClr val="tx1"/>
                </a:solidFill>
              </a:rPr>
              <a:t> between the two measures.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921B2-6850-4894-B39D-D512A381F67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921B2-6850-4894-B39D-D512A381F67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48607" y="2175641"/>
            <a:ext cx="37521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FIGURE 1 FROM PAPER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921B2-6850-4894-B39D-D512A381F67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95903" y="1986455"/>
            <a:ext cx="37206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TABLE 2 FROM PAPER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921B2-6850-4894-B39D-D512A381F67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89586" y="1765738"/>
            <a:ext cx="42882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TABLE 3 FROM PAPER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877" y="797169"/>
            <a:ext cx="7385538" cy="1011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Conclusions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5STS is a reliable and valid measure of function in COPD.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It is associated with other measures of function and health status, such as ISW, and quality of life.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It shows improvement after pulmonary rehabilitation similar to other outcome measures.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It does not have a ceiling effect.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It does have a floor effect.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Further research is needed to identify its usefulness as a primary outcome measure in clinical trials and as a prognostic indicator of future health events.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921B2-6850-4894-B39D-D512A381F67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8431" y="898769"/>
            <a:ext cx="693224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Discussion Points and Clinical Implications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outcome measures do you use in your program?  Do you find they are a good measure of function in your patients?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Would the 5STS be a feasible additional measure?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the point of a MCID?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921B2-6850-4894-B39D-D512A381F67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Overview of Journal Club Session</a:t>
            </a:r>
            <a:endParaRPr lang="en-US" dirty="0"/>
          </a:p>
        </p:txBody>
      </p:sp>
      <p:sp>
        <p:nvSpPr>
          <p:cNvPr id="18437" name="Rectangle 5"/>
          <p:cNvSpPr>
            <a:spLocks noGrp="1"/>
          </p:cNvSpPr>
          <p:nvPr>
            <p:ph type="body" idx="4294967295"/>
          </p:nvPr>
        </p:nvSpPr>
        <p:spPr bwMode="auto">
          <a:xfrm>
            <a:off x="938212" y="1276350"/>
            <a:ext cx="7267575" cy="4138612"/>
          </a:xfrm>
        </p:spPr>
        <p:txBody>
          <a:bodyPr/>
          <a:lstStyle/>
          <a:p>
            <a:pPr marL="457200" indent="-457200" eaLnBrk="1" hangingPunct="1">
              <a:buAutoNum type="arabicPeriod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Introductions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Overview of journal club process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Outcome Measures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Review of article</a:t>
            </a:r>
          </a:p>
          <a:p>
            <a:pPr marL="654050" lvl="3" indent="-457200" eaLnBrk="1" hangingPunct="1">
              <a:buFont typeface="+mj-lt"/>
              <a:buAutoNum type="alphaLcParenR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Rationale</a:t>
            </a:r>
          </a:p>
          <a:p>
            <a:pPr marL="654050" lvl="3" indent="-457200" eaLnBrk="1" hangingPunct="1">
              <a:buFont typeface="+mj-lt"/>
              <a:buAutoNum type="alphaLcParenR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Purpose</a:t>
            </a:r>
          </a:p>
          <a:p>
            <a:pPr marL="654050" lvl="3" indent="-457200" eaLnBrk="1" hangingPunct="1">
              <a:buFont typeface="+mj-lt"/>
              <a:buAutoNum type="alphaLcParenR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Methods</a:t>
            </a:r>
          </a:p>
          <a:p>
            <a:pPr marL="654050" lvl="3" indent="-457200" eaLnBrk="1" hangingPunct="1">
              <a:buFont typeface="+mj-lt"/>
              <a:buAutoNum type="alphaLcParenR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Results</a:t>
            </a:r>
          </a:p>
          <a:p>
            <a:pPr marL="654050" lvl="3" indent="-457200" eaLnBrk="1" hangingPunct="1">
              <a:buFont typeface="+mj-lt"/>
              <a:buAutoNum type="alphaLcParenR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Discussion</a:t>
            </a:r>
          </a:p>
          <a:p>
            <a:pPr marL="401638" lvl="2" indent="-457200" eaLnBrk="1" hangingPunct="1">
              <a:buFont typeface="+mj-lt"/>
              <a:buAutoNum type="arabicPeriod" startAt="4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Clinical Implications</a:t>
            </a:r>
          </a:p>
          <a:p>
            <a:pPr marL="401638" lvl="2" indent="-457200" eaLnBrk="1" hangingPunct="1">
              <a:buFont typeface="+mj-lt"/>
              <a:buAutoNum type="arabicPeriod" startAt="4"/>
              <a:defRPr/>
            </a:pPr>
            <a:r>
              <a:rPr lang="en-US" b="1" dirty="0" smtClean="0">
                <a:solidFill>
                  <a:schemeClr val="tx1"/>
                </a:solidFill>
                <a:ea typeface="ＭＳ Ｐゴシック" pitchFamily="48" charset="-128"/>
              </a:rPr>
              <a:t>Wrap Up</a:t>
            </a:r>
          </a:p>
          <a:p>
            <a:pPr marL="654050" lvl="3" indent="-457200" eaLnBrk="1" hangingPunct="1">
              <a:buFont typeface="+mj-lt"/>
              <a:buAutoNum type="alphaLcParenR"/>
              <a:defRPr/>
            </a:pPr>
            <a:endParaRPr lang="en-US" dirty="0" smtClean="0">
              <a:ea typeface="ＭＳ Ｐゴシック" pitchFamily="48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0F87E-6097-423F-AA90-3780B4E27C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Outcome measure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7563" y="1670152"/>
            <a:ext cx="7267575" cy="41386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dirty="0" smtClean="0"/>
              <a:t>a measure that has psychometric properties that enhance its ability to measure change over time in an individual or group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dirty="0" smtClean="0"/>
              <a:t>useful outcome measures are</a:t>
            </a:r>
          </a:p>
          <a:p>
            <a:pPr marL="687388" lvl="1" eaLnBrk="1" hangingPunct="1">
              <a:lnSpc>
                <a:spcPct val="90000"/>
              </a:lnSpc>
            </a:pPr>
            <a:r>
              <a:rPr lang="en-US" sz="2000" dirty="0" smtClean="0"/>
              <a:t>quantifiable </a:t>
            </a:r>
          </a:p>
          <a:p>
            <a:pPr marL="687388" lvl="1" eaLnBrk="1" hangingPunct="1">
              <a:lnSpc>
                <a:spcPct val="90000"/>
              </a:lnSpc>
            </a:pPr>
            <a:r>
              <a:rPr lang="en-US" sz="2000" dirty="0" smtClean="0"/>
              <a:t>available clinically</a:t>
            </a:r>
          </a:p>
          <a:p>
            <a:pPr marL="687388" lvl="1" eaLnBrk="1" hangingPunct="1">
              <a:lnSpc>
                <a:spcPct val="90000"/>
              </a:lnSpc>
            </a:pPr>
            <a:r>
              <a:rPr lang="en-US" sz="2000" dirty="0" smtClean="0"/>
              <a:t>practical</a:t>
            </a:r>
          </a:p>
          <a:p>
            <a:pPr marL="687388" lvl="1" eaLnBrk="1" hangingPunct="1">
              <a:lnSpc>
                <a:spcPct val="90000"/>
              </a:lnSpc>
            </a:pPr>
            <a:r>
              <a:rPr lang="en-US" sz="2000" dirty="0" smtClean="0"/>
              <a:t>cost-effective</a:t>
            </a:r>
          </a:p>
          <a:p>
            <a:pPr marL="687388" lvl="1" eaLnBrk="1" hangingPunct="1">
              <a:lnSpc>
                <a:spcPct val="90000"/>
              </a:lnSpc>
            </a:pPr>
            <a:r>
              <a:rPr lang="en-US" sz="2000" dirty="0" smtClean="0"/>
              <a:t>reliable</a:t>
            </a:r>
          </a:p>
          <a:p>
            <a:pPr marL="687388" lvl="1" eaLnBrk="1" hangingPunct="1">
              <a:lnSpc>
                <a:spcPct val="90000"/>
              </a:lnSpc>
            </a:pPr>
            <a:r>
              <a:rPr lang="en-US" sz="2000" dirty="0" smtClean="0"/>
              <a:t>valid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0F87E-6097-423F-AA90-3780B4E27C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309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1730230" y="1168866"/>
            <a:ext cx="510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dirty="0">
                <a:solidFill>
                  <a:schemeClr val="tx2"/>
                </a:solidFill>
              </a:rPr>
              <a:t>OUTCOMES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83" t="7508" r="9806" b="16116"/>
          <a:stretch/>
        </p:blipFill>
        <p:spPr>
          <a:xfrm>
            <a:off x="1418157" y="2071976"/>
            <a:ext cx="5678929" cy="4086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0F87E-6097-423F-AA90-3780B4E27C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555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eaLnBrk="1" hangingPunct="1">
              <a:defRPr/>
            </a:pPr>
            <a:r>
              <a:rPr lang="en-US" b="1" u="sng" dirty="0" smtClean="0">
                <a:solidFill>
                  <a:schemeClr val="tx1"/>
                </a:solidFill>
                <a:ea typeface="ＭＳ Ｐゴシック" pitchFamily="48" charset="-128"/>
              </a:rPr>
              <a:t>Rationale for the study</a:t>
            </a:r>
          </a:p>
          <a:p>
            <a:pPr marL="0" indent="0"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48" charset="-128"/>
              </a:rPr>
              <a:t>Many exercise tests exist for pulmonary rehab and COPD but some of them are difficult to implement in all settings</a:t>
            </a:r>
          </a:p>
          <a:p>
            <a:pPr marL="0" indent="0"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48" charset="-128"/>
              </a:rPr>
              <a:t>	1.  Incremental shuttle walk test – not done routinely in Canada</a:t>
            </a:r>
          </a:p>
          <a:p>
            <a:pPr marL="0" indent="0"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48" charset="-128"/>
              </a:rPr>
              <a:t>	2.  6MWD, need a 30m flat course (hard to do in community), should do 2 tests for learning effect</a:t>
            </a:r>
          </a:p>
          <a:p>
            <a:pPr marL="0" indent="0"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48" charset="-128"/>
              </a:rPr>
              <a:t>	3.  Gait velocity – need more research on its use in PR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60" y="254000"/>
            <a:ext cx="61436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461" y="5583238"/>
            <a:ext cx="6486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9F2E1-A41E-4972-8C77-0F68903585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b="1" dirty="0" smtClean="0">
                <a:solidFill>
                  <a:schemeClr val="tx1"/>
                </a:solidFill>
              </a:rPr>
              <a:t>Is the five-repetition sit-to-stand test (5STS) a reliable and valid functional outcome measure in patients with chronic obstructive pulmonary disease?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9F2E1-A41E-4972-8C77-0F68903585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RELIABILTY VERSUS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RELIABILITY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Three main types:  </a:t>
            </a:r>
          </a:p>
          <a:p>
            <a:pPr lvl="2">
              <a:buFontTx/>
              <a:buChar char="-"/>
            </a:pPr>
            <a:r>
              <a:rPr lang="en-US" u="sng" dirty="0" smtClean="0">
                <a:solidFill>
                  <a:schemeClr val="tx1"/>
                </a:solidFill>
              </a:rPr>
              <a:t>test-retest</a:t>
            </a:r>
            <a:r>
              <a:rPr lang="en-US" dirty="0" smtClean="0">
                <a:solidFill>
                  <a:schemeClr val="tx1"/>
                </a:solidFill>
              </a:rPr>
              <a:t> reliability – does the measure provide the same answer when testing the same person in the same condition?</a:t>
            </a:r>
          </a:p>
          <a:p>
            <a:pPr lvl="2">
              <a:buFontTx/>
              <a:buChar char="-"/>
            </a:pPr>
            <a:r>
              <a:rPr lang="en-US" u="sng" dirty="0">
                <a:solidFill>
                  <a:schemeClr val="tx1"/>
                </a:solidFill>
              </a:rPr>
              <a:t>Intra-rater</a:t>
            </a:r>
            <a:r>
              <a:rPr lang="en-US" dirty="0">
                <a:solidFill>
                  <a:schemeClr val="tx1"/>
                </a:solidFill>
              </a:rPr>
              <a:t> reliability – does the same tester come up with the same answer when testing the same person in the same condition, on two or more occasions?</a:t>
            </a:r>
          </a:p>
          <a:p>
            <a:pPr lvl="2">
              <a:buFontTx/>
              <a:buChar char="-"/>
            </a:pPr>
            <a:r>
              <a:rPr lang="en-US" u="sng" dirty="0" smtClean="0">
                <a:solidFill>
                  <a:schemeClr val="tx1"/>
                </a:solidFill>
              </a:rPr>
              <a:t>Inter-rater</a:t>
            </a:r>
            <a:r>
              <a:rPr lang="en-US" dirty="0" smtClean="0">
                <a:solidFill>
                  <a:schemeClr val="tx1"/>
                </a:solidFill>
              </a:rPr>
              <a:t> reliability – do different testers come up with the same answer when testing the same person in the same condition, on two or more occasions?</a:t>
            </a:r>
          </a:p>
          <a:p>
            <a:pPr lvl="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9F2E1-A41E-4972-8C77-0F68903585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563" y="1259458"/>
            <a:ext cx="7688262" cy="452380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Many different types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Face</a:t>
            </a:r>
            <a:r>
              <a:rPr lang="en-US" dirty="0" smtClean="0">
                <a:solidFill>
                  <a:schemeClr val="tx1"/>
                </a:solidFill>
              </a:rPr>
              <a:t> – has inherent meaning with an initial examination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Construct</a:t>
            </a:r>
            <a:r>
              <a:rPr lang="en-US" dirty="0" smtClean="0">
                <a:solidFill>
                  <a:schemeClr val="tx1"/>
                </a:solidFill>
              </a:rPr>
              <a:t> – measures the issue that its supposed to measure.</a:t>
            </a:r>
            <a:endParaRPr lang="en-US" u="sng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Content </a:t>
            </a:r>
            <a:r>
              <a:rPr lang="en-US" dirty="0" smtClean="0">
                <a:solidFill>
                  <a:schemeClr val="tx1"/>
                </a:solidFill>
              </a:rPr>
              <a:t>– covers all aspect of the construct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Criterion</a:t>
            </a:r>
            <a:r>
              <a:rPr lang="en-US" dirty="0" smtClean="0">
                <a:solidFill>
                  <a:schemeClr val="tx1"/>
                </a:solidFill>
              </a:rPr>
              <a:t> – has good correspondence with the gold standard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Convergent</a:t>
            </a:r>
            <a:r>
              <a:rPr lang="en-US" dirty="0" smtClean="0">
                <a:solidFill>
                  <a:schemeClr val="tx1"/>
                </a:solidFill>
              </a:rPr>
              <a:t> – the data from one measure converges i.e. moves towards,  or is correlated to the data from the accepted standard measure. 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Most studies, in medicine test criterion validity: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Are the values obtained from the tool associated with values taken from a different tool which is already considered to be valid?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9F2E1-A41E-4972-8C77-0F68903585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563" y="1017918"/>
            <a:ext cx="7267575" cy="4765346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Recruitment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Patients with stable COPD, no exacerbation within last 4 weeks, no unstable cardiac disease, no significant </a:t>
            </a:r>
            <a:r>
              <a:rPr lang="en-US" dirty="0" err="1" smtClean="0">
                <a:solidFill>
                  <a:schemeClr val="tx1"/>
                </a:solidFill>
              </a:rPr>
              <a:t>neuro</a:t>
            </a:r>
            <a:r>
              <a:rPr lang="en-US" dirty="0" smtClean="0">
                <a:solidFill>
                  <a:schemeClr val="tx1"/>
                </a:solidFill>
              </a:rPr>
              <a:t> disease, no recent lower limb joint surgery</a:t>
            </a:r>
          </a:p>
          <a:p>
            <a:pPr marL="0" indent="0"/>
            <a:r>
              <a:rPr lang="en-US" b="1" u="sng" dirty="0" smtClean="0">
                <a:solidFill>
                  <a:schemeClr val="tx1"/>
                </a:solidFill>
              </a:rPr>
              <a:t>Measurement of 5STS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Straight-backed chair with no arms, against the wall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48cm high, feet flat on floor, arms crossed across chest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Participants instructed to stand up all the way and then sit down without using arms.  Timed after go until end of completed 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stand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9F2E1-A41E-4972-8C77-0F68903585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 typeface="Arial" charset="0"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4A4A4C"/>
            </a:solidFill>
            <a:effectLst/>
            <a:latin typeface="Calibri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 typeface="Arial" charset="0"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4A4A4C"/>
            </a:solidFill>
            <a:effectLst/>
            <a:latin typeface="Calibri" charset="0"/>
            <a:ea typeface="ＭＳ Ｐゴシック" charset="-128"/>
            <a:cs typeface="ＭＳ Ｐゴシック" charset="-128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 typeface="Arial" charset="0"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4A4A4C"/>
            </a:solidFill>
            <a:effectLst/>
            <a:latin typeface="Calibri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 typeface="Arial" charset="0"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4A4A4C"/>
            </a:solidFill>
            <a:effectLst/>
            <a:latin typeface="Calibri" charset="0"/>
            <a:ea typeface="ＭＳ Ｐゴシック" charset="-128"/>
            <a:cs typeface="ＭＳ Ｐゴシック" charset="-128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649</Words>
  <Application>Microsoft Office PowerPoint</Application>
  <PresentationFormat>On-screen Show (4:3)</PresentationFormat>
  <Paragraphs>119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The 5-repetition sit-to-stand test as a functional outcome measure in COPD</vt:lpstr>
      <vt:lpstr>Overview of Journal Club Session</vt:lpstr>
      <vt:lpstr>Outcome measure</vt:lpstr>
      <vt:lpstr>Slide 4</vt:lpstr>
      <vt:lpstr>Slide 5</vt:lpstr>
      <vt:lpstr>Key Question</vt:lpstr>
      <vt:lpstr>RELIABILTY VERSUS VALIDITY</vt:lpstr>
      <vt:lpstr>Validity</vt:lpstr>
      <vt:lpstr>Methods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Signals Design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Kosta Tsetsekas</dc:creator>
  <cp:lastModifiedBy>AKirkham</cp:lastModifiedBy>
  <cp:revision>20</cp:revision>
  <cp:lastPrinted>2013-09-11T23:41:19Z</cp:lastPrinted>
  <dcterms:created xsi:type="dcterms:W3CDTF">2010-10-20T16:05:16Z</dcterms:created>
  <dcterms:modified xsi:type="dcterms:W3CDTF">2013-10-18T16:42:06Z</dcterms:modified>
</cp:coreProperties>
</file>